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63" r:id="rId10"/>
    <p:sldId id="264" r:id="rId11"/>
    <p:sldId id="282" r:id="rId12"/>
    <p:sldId id="266" r:id="rId13"/>
    <p:sldId id="267" r:id="rId14"/>
    <p:sldId id="268" r:id="rId15"/>
    <p:sldId id="281" r:id="rId16"/>
    <p:sldId id="269" r:id="rId17"/>
    <p:sldId id="270" r:id="rId18"/>
    <p:sldId id="271" r:id="rId19"/>
    <p:sldId id="272" r:id="rId20"/>
    <p:sldId id="274" r:id="rId21"/>
    <p:sldId id="273" r:id="rId22"/>
    <p:sldId id="283" r:id="rId23"/>
    <p:sldId id="279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85456" y="706375"/>
            <a:ext cx="5573087" cy="750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675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675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67677"/>
            <a:ext cx="8072119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675E4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616455"/>
            <a:ext cx="7843519" cy="1433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pcG88EDtl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distraction.gov/content/get-the-facts/state-law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UFB7CbYtKA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ivesmartva.org/" TargetMode="External"/><Relationship Id="rId2" Type="http://schemas.openxmlformats.org/officeDocument/2006/relationships/hyperlink" Target="http://www.distraction.gov/tee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N1pLI4ZaM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dS6Mb6oAi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2850126"/>
            <a:ext cx="6333490" cy="2069464"/>
          </a:xfrm>
          <a:prstGeom prst="rect">
            <a:avLst/>
          </a:prstGeom>
        </p:spPr>
        <p:txBody>
          <a:bodyPr vert="horz" wrap="square" lIns="0" tIns="574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20"/>
              </a:spcBef>
            </a:pPr>
            <a:r>
              <a:rPr sz="6600" spc="-110" dirty="0">
                <a:solidFill>
                  <a:srgbClr val="675E47"/>
                </a:solidFill>
                <a:latin typeface="Cambria"/>
                <a:cs typeface="Cambria"/>
              </a:rPr>
              <a:t>Distracted</a:t>
            </a:r>
            <a:r>
              <a:rPr sz="6600" spc="-265" dirty="0">
                <a:solidFill>
                  <a:srgbClr val="675E47"/>
                </a:solidFill>
                <a:latin typeface="Cambria"/>
                <a:cs typeface="Cambria"/>
              </a:rPr>
              <a:t> </a:t>
            </a:r>
            <a:r>
              <a:rPr sz="6600" spc="-120" dirty="0">
                <a:solidFill>
                  <a:srgbClr val="675E47"/>
                </a:solidFill>
                <a:latin typeface="Cambria"/>
                <a:cs typeface="Cambria"/>
              </a:rPr>
              <a:t>Driving</a:t>
            </a:r>
            <a:endParaRPr sz="6600">
              <a:latin typeface="Cambria"/>
              <a:cs typeface="Cambria"/>
            </a:endParaRPr>
          </a:p>
          <a:p>
            <a:pPr marR="22225" algn="ctr">
              <a:lnSpc>
                <a:spcPct val="100000"/>
              </a:lnSpc>
              <a:spcBef>
                <a:spcPts val="1350"/>
              </a:spcBef>
            </a:pPr>
            <a:r>
              <a:rPr sz="2000" dirty="0">
                <a:solidFill>
                  <a:srgbClr val="8E8D8C"/>
                </a:solidFill>
                <a:latin typeface="Calibri"/>
                <a:cs typeface="Calibri"/>
              </a:rPr>
              <a:t>OFFICE OF</a:t>
            </a:r>
            <a:r>
              <a:rPr sz="2000" spc="-30" dirty="0">
                <a:solidFill>
                  <a:srgbClr val="8E8D8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E8D8C"/>
                </a:solidFill>
                <a:latin typeface="Calibri"/>
                <a:cs typeface="Calibri"/>
              </a:rPr>
              <a:t>SAFETY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3473" y="5109972"/>
            <a:ext cx="914399" cy="91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72" y="457200"/>
            <a:ext cx="4953000" cy="29027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125031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F</a:t>
            </a:r>
            <a:r>
              <a:rPr spc="-105" dirty="0"/>
              <a:t>a</a:t>
            </a:r>
            <a:r>
              <a:rPr spc="-100" dirty="0"/>
              <a:t>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16455"/>
            <a:ext cx="69754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Headset cell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phone use is not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substantially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safer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than hand-  held use.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(Virginia </a:t>
            </a:r>
            <a:r>
              <a:rPr sz="2200" spc="-55" dirty="0">
                <a:solidFill>
                  <a:srgbClr val="2F2B20"/>
                </a:solidFill>
                <a:latin typeface="Calibri"/>
                <a:cs typeface="Calibri"/>
              </a:rPr>
              <a:t>Tech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Transportation</a:t>
            </a:r>
            <a:r>
              <a:rPr sz="2200" spc="3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Institute)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45123" y="2826123"/>
            <a:ext cx="3630705" cy="25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63BB-4C89-37E3-1BD9-FD453737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Maze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E7ED5-2A84-5E61-CF47-3A6A78A3D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54393-6AC4-AA47-3A80-EDB12D6F3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" y="1194117"/>
            <a:ext cx="789191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4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67677"/>
            <a:ext cx="111125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30" dirty="0">
                <a:solidFill>
                  <a:srgbClr val="675E47"/>
                </a:solidFill>
                <a:latin typeface="Cambria"/>
                <a:cs typeface="Cambria"/>
              </a:rPr>
              <a:t>D</a:t>
            </a:r>
            <a:r>
              <a:rPr sz="4600" spc="-105" dirty="0">
                <a:solidFill>
                  <a:srgbClr val="675E47"/>
                </a:solidFill>
                <a:latin typeface="Cambria"/>
                <a:cs typeface="Cambria"/>
              </a:rPr>
              <a:t>W</a:t>
            </a:r>
            <a:r>
              <a:rPr sz="4600" spc="-5" dirty="0">
                <a:solidFill>
                  <a:srgbClr val="675E47"/>
                </a:solidFill>
                <a:latin typeface="Cambria"/>
                <a:cs typeface="Cambria"/>
              </a:rPr>
              <a:t>I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2202" y="1600200"/>
            <a:ext cx="7124006" cy="4790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69488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It </a:t>
            </a:r>
            <a:r>
              <a:rPr spc="-80" dirty="0"/>
              <a:t>Will </a:t>
            </a:r>
            <a:r>
              <a:rPr spc="-100" dirty="0"/>
              <a:t>Only </a:t>
            </a:r>
            <a:r>
              <a:rPr spc="-190" dirty="0"/>
              <a:t>Take </a:t>
            </a:r>
            <a:r>
              <a:rPr spc="-5" dirty="0"/>
              <a:t>5</a:t>
            </a:r>
            <a:r>
              <a:rPr spc="-625" dirty="0"/>
              <a:t> </a:t>
            </a:r>
            <a:r>
              <a:rPr spc="-105" dirty="0"/>
              <a:t>Seconds….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828800"/>
            <a:ext cx="5912638" cy="2232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1195" y="4513579"/>
            <a:ext cx="53282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Five seconds is the </a:t>
            </a:r>
            <a:r>
              <a:rPr sz="1800" spc="-15" dirty="0">
                <a:solidFill>
                  <a:srgbClr val="2F2B20"/>
                </a:solidFill>
                <a:latin typeface="Calibri"/>
                <a:cs typeface="Calibri"/>
              </a:rPr>
              <a:t>average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time </a:t>
            </a:r>
            <a:r>
              <a:rPr sz="1800" spc="-10" dirty="0">
                <a:solidFill>
                  <a:srgbClr val="2F2B20"/>
                </a:solidFill>
                <a:latin typeface="Calibri"/>
                <a:cs typeface="Calibri"/>
              </a:rPr>
              <a:t>your eyes are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off the  </a:t>
            </a:r>
            <a:r>
              <a:rPr sz="1800" spc="-10" dirty="0">
                <a:solidFill>
                  <a:srgbClr val="2F2B20"/>
                </a:solidFill>
                <a:latin typeface="Calibri"/>
                <a:cs typeface="Calibri"/>
              </a:rPr>
              <a:t>road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while </a:t>
            </a:r>
            <a:r>
              <a:rPr sz="1800" spc="-10" dirty="0">
                <a:solidFill>
                  <a:srgbClr val="2F2B20"/>
                </a:solidFill>
                <a:latin typeface="Calibri"/>
                <a:cs typeface="Calibri"/>
              </a:rPr>
              <a:t>texting.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When </a:t>
            </a:r>
            <a:r>
              <a:rPr sz="1800" spc="-15" dirty="0">
                <a:solidFill>
                  <a:srgbClr val="2F2B20"/>
                </a:solidFill>
                <a:latin typeface="Calibri"/>
                <a:cs typeface="Calibri"/>
              </a:rPr>
              <a:t>traveling </a:t>
            </a:r>
            <a:r>
              <a:rPr sz="1800" spc="-10" dirty="0">
                <a:solidFill>
                  <a:srgbClr val="2F2B20"/>
                </a:solidFill>
                <a:latin typeface="Calibri"/>
                <a:cs typeface="Calibri"/>
              </a:rPr>
              <a:t>at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55mph, that's  enough time </a:t>
            </a:r>
            <a:r>
              <a:rPr sz="1800" spc="-10" dirty="0">
                <a:solidFill>
                  <a:srgbClr val="2F2B20"/>
                </a:solidFill>
                <a:latin typeface="Calibri"/>
                <a:cs typeface="Calibri"/>
              </a:rPr>
              <a:t>to cover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2F2B20"/>
                </a:solidFill>
                <a:latin typeface="Calibri"/>
                <a:cs typeface="Calibri"/>
              </a:rPr>
              <a:t>length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2F2B20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2F2B20"/>
                </a:solidFill>
                <a:latin typeface="Calibri"/>
                <a:cs typeface="Calibri"/>
              </a:rPr>
              <a:t>football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field  blindfolded. (2009, </a:t>
            </a:r>
            <a:r>
              <a:rPr sz="1800" spc="-10" dirty="0">
                <a:solidFill>
                  <a:srgbClr val="2F2B20"/>
                </a:solidFill>
                <a:latin typeface="Calibri"/>
                <a:cs typeface="Calibri"/>
              </a:rPr>
              <a:t>Virginia </a:t>
            </a:r>
            <a:r>
              <a:rPr sz="1800" spc="-45" dirty="0">
                <a:solidFill>
                  <a:srgbClr val="2F2B20"/>
                </a:solidFill>
                <a:latin typeface="Calibri"/>
                <a:cs typeface="Calibri"/>
              </a:rPr>
              <a:t>Tech </a:t>
            </a:r>
            <a:r>
              <a:rPr sz="1800" spc="-20" dirty="0">
                <a:solidFill>
                  <a:srgbClr val="2F2B20"/>
                </a:solidFill>
                <a:latin typeface="Calibri"/>
                <a:cs typeface="Calibri"/>
              </a:rPr>
              <a:t>Transportation</a:t>
            </a:r>
            <a:r>
              <a:rPr sz="1800" spc="14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F2B20"/>
                </a:solidFill>
                <a:latin typeface="Calibri"/>
                <a:cs typeface="Calibri"/>
              </a:rPr>
              <a:t>Institute)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349821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Increased</a:t>
            </a:r>
            <a:r>
              <a:rPr spc="-275" dirty="0"/>
              <a:t> </a:t>
            </a:r>
            <a:r>
              <a:rPr spc="-100" dirty="0"/>
              <a:t>Risk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1904999"/>
            <a:ext cx="5100929" cy="273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6812" y="5131163"/>
            <a:ext cx="4658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8390" marR="5080" indent="-107632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2F2B20"/>
                </a:solidFill>
                <a:latin typeface="Calibri"/>
                <a:cs typeface="Calibri"/>
              </a:rPr>
              <a:t>Talking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alone </a:t>
            </a:r>
            <a:r>
              <a:rPr sz="1800" spc="-10" dirty="0">
                <a:solidFill>
                  <a:srgbClr val="2F2B20"/>
                </a:solidFill>
                <a:latin typeface="Calibri"/>
                <a:cs typeface="Calibri"/>
              </a:rPr>
              <a:t>reduces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the amount of </a:t>
            </a:r>
            <a:r>
              <a:rPr sz="1800" spc="-10" dirty="0">
                <a:solidFill>
                  <a:srgbClr val="2F2B20"/>
                </a:solidFill>
                <a:latin typeface="Calibri"/>
                <a:cs typeface="Calibri"/>
              </a:rPr>
              <a:t>brain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activity  </a:t>
            </a:r>
            <a:r>
              <a:rPr sz="1800" spc="-10" dirty="0">
                <a:solidFill>
                  <a:srgbClr val="2F2B20"/>
                </a:solidFill>
                <a:latin typeface="Calibri"/>
                <a:cs typeface="Calibri"/>
              </a:rPr>
              <a:t>devoted to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driving by</a:t>
            </a:r>
            <a:r>
              <a:rPr sz="1800" spc="50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F2B20"/>
                </a:solidFill>
                <a:latin typeface="Calibri"/>
                <a:cs typeface="Calibri"/>
              </a:rPr>
              <a:t>37%.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pcG88EDtl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533400"/>
            <a:ext cx="7315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8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36525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Text</a:t>
            </a:r>
            <a:r>
              <a:rPr spc="-270" dirty="0"/>
              <a:t> </a:t>
            </a:r>
            <a:r>
              <a:rPr spc="-100" dirty="0"/>
              <a:t>Messaging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548789"/>
            <a:ext cx="5041265" cy="24396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60" dirty="0">
                <a:solidFill>
                  <a:srgbClr val="2F2B20"/>
                </a:solidFill>
                <a:latin typeface="Calibri"/>
                <a:cs typeface="Calibri"/>
              </a:rPr>
              <a:t>Text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messaging</a:t>
            </a:r>
            <a:r>
              <a:rPr sz="2200" spc="8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requires: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Visual – </a:t>
            </a:r>
            <a:r>
              <a:rPr sz="2200" spc="-35" dirty="0">
                <a:solidFill>
                  <a:srgbClr val="2F2B20"/>
                </a:solidFill>
                <a:latin typeface="Calibri"/>
                <a:cs typeface="Calibri"/>
              </a:rPr>
              <a:t>Taking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your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eyes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off the</a:t>
            </a:r>
            <a:r>
              <a:rPr sz="2200" spc="9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road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Manual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– </a:t>
            </a:r>
            <a:r>
              <a:rPr sz="2200" spc="-35" dirty="0">
                <a:solidFill>
                  <a:srgbClr val="2F2B20"/>
                </a:solidFill>
                <a:latin typeface="Calibri"/>
                <a:cs typeface="Calibri"/>
              </a:rPr>
              <a:t>Taking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your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hands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off the</a:t>
            </a:r>
            <a:r>
              <a:rPr sz="2200" spc="60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wheel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Cognitive - </a:t>
            </a:r>
            <a:r>
              <a:rPr sz="2200" spc="-35" dirty="0">
                <a:solidFill>
                  <a:srgbClr val="2F2B20"/>
                </a:solidFill>
                <a:latin typeface="Calibri"/>
                <a:cs typeface="Calibri"/>
              </a:rPr>
              <a:t>Taking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your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mind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off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of</a:t>
            </a:r>
            <a:r>
              <a:rPr sz="2200" spc="4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driving</a:t>
            </a:r>
            <a:endParaRPr sz="2200">
              <a:latin typeface="Calibri"/>
              <a:cs typeface="Calibri"/>
            </a:endParaRPr>
          </a:p>
          <a:p>
            <a:pPr marL="240665" marR="1546860" indent="-240665">
              <a:lnSpc>
                <a:spcPct val="120000"/>
              </a:lnSpc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It is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by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far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the most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alarming 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distraction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3581400"/>
            <a:ext cx="3081159" cy="2520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285559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Justification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842733" y="1600201"/>
            <a:ext cx="6843179" cy="4785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258508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State</a:t>
            </a:r>
            <a:r>
              <a:rPr spc="-265" dirty="0"/>
              <a:t> </a:t>
            </a:r>
            <a:r>
              <a:rPr spc="-100" dirty="0"/>
              <a:t>Laws</a:t>
            </a:r>
          </a:p>
        </p:txBody>
      </p:sp>
      <p:sp>
        <p:nvSpPr>
          <p:cNvPr id="3" name="object 3"/>
          <p:cNvSpPr/>
          <p:nvPr/>
        </p:nvSpPr>
        <p:spPr>
          <a:xfrm>
            <a:off x="1663092" y="1600200"/>
            <a:ext cx="5200058" cy="479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327025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Virginia</a:t>
            </a:r>
            <a:r>
              <a:rPr spc="-280" dirty="0"/>
              <a:t> </a:t>
            </a:r>
            <a:r>
              <a:rPr spc="-100" dirty="0"/>
              <a:t>Laws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148" y="1548789"/>
            <a:ext cx="7110095" cy="478091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10" dirty="0">
                <a:solidFill>
                  <a:srgbClr val="2F2B20"/>
                </a:solidFill>
                <a:latin typeface="Calibri"/>
                <a:cs typeface="Calibri"/>
              </a:rPr>
              <a:t>Commercial</a:t>
            </a:r>
            <a:r>
              <a:rPr sz="2200" b="1" spc="2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F2B20"/>
                </a:solidFill>
                <a:latin typeface="Calibri"/>
                <a:cs typeface="Calibri"/>
              </a:rPr>
              <a:t>Vehicles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Commercial vehicles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are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prohibited from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texting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and</a:t>
            </a:r>
            <a:r>
              <a:rPr sz="2200" spc="8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driving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Commercial vehicles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may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talk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cell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phones hands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free</a:t>
            </a:r>
            <a:r>
              <a:rPr sz="2200" spc="7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only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25"/>
              </a:spcBef>
              <a:buClr>
                <a:srgbClr val="A9A57C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40" dirty="0">
                <a:solidFill>
                  <a:srgbClr val="2F2B20"/>
                </a:solidFill>
                <a:latin typeface="Calibri"/>
                <a:cs typeface="Calibri"/>
              </a:rPr>
              <a:t>Texting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while driving is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now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 primary</a:t>
            </a:r>
            <a:r>
              <a:rPr sz="2200" spc="60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offense</a:t>
            </a:r>
            <a:endParaRPr sz="2200">
              <a:latin typeface="Calibri"/>
              <a:cs typeface="Calibri"/>
            </a:endParaRPr>
          </a:p>
          <a:p>
            <a:pPr marL="309880" marR="1653539" lvl="1" indent="-635">
              <a:lnSpc>
                <a:spcPct val="120000"/>
              </a:lnSpc>
              <a:spcBef>
                <a:spcPts val="10"/>
              </a:spcBef>
              <a:buClr>
                <a:srgbClr val="9CBEBD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000" spc="-5" dirty="0">
                <a:solidFill>
                  <a:srgbClr val="2F2B20"/>
                </a:solidFill>
                <a:latin typeface="Calibri"/>
                <a:cs typeface="Calibri"/>
              </a:rPr>
              <a:t>Law </a:t>
            </a:r>
            <a:r>
              <a:rPr sz="2000" spc="-10" dirty="0">
                <a:solidFill>
                  <a:srgbClr val="2F2B20"/>
                </a:solidFill>
                <a:latin typeface="Calibri"/>
                <a:cs typeface="Calibri"/>
              </a:rPr>
              <a:t>enforcement </a:t>
            </a:r>
            <a:r>
              <a:rPr sz="2000" spc="-15" dirty="0">
                <a:solidFill>
                  <a:srgbClr val="2F2B20"/>
                </a:solidFill>
                <a:latin typeface="Calibri"/>
                <a:cs typeface="Calibri"/>
              </a:rPr>
              <a:t>may </a:t>
            </a:r>
            <a:r>
              <a:rPr sz="2000" spc="-5" dirty="0">
                <a:solidFill>
                  <a:srgbClr val="2F2B20"/>
                </a:solidFill>
                <a:latin typeface="Calibri"/>
                <a:cs typeface="Calibri"/>
              </a:rPr>
              <a:t>now </a:t>
            </a:r>
            <a:r>
              <a:rPr sz="2000" spc="-15" dirty="0">
                <a:solidFill>
                  <a:srgbClr val="2F2B20"/>
                </a:solidFill>
                <a:latin typeface="Calibri"/>
                <a:cs typeface="Calibri"/>
              </a:rPr>
              <a:t>stop </a:t>
            </a:r>
            <a:r>
              <a:rPr sz="2000" spc="-10" dirty="0">
                <a:solidFill>
                  <a:srgbClr val="2F2B20"/>
                </a:solidFill>
                <a:latin typeface="Calibri"/>
                <a:cs typeface="Calibri"/>
              </a:rPr>
              <a:t>you </a:t>
            </a:r>
            <a:r>
              <a:rPr sz="2000" spc="-5" dirty="0">
                <a:solidFill>
                  <a:srgbClr val="2F2B20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2F2B20"/>
                </a:solidFill>
                <a:latin typeface="Calibri"/>
                <a:cs typeface="Calibri"/>
                <a:hlinkClick r:id="rId2"/>
              </a:rPr>
              <a:t>pecifically </a:t>
            </a:r>
            <a:r>
              <a:rPr sz="2000" spc="-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F2B20"/>
                </a:solidFill>
                <a:latin typeface="Calibri"/>
                <a:cs typeface="Calibri"/>
              </a:rPr>
              <a:t>for </a:t>
            </a:r>
            <a:r>
              <a:rPr sz="2000" dirty="0">
                <a:solidFill>
                  <a:srgbClr val="2F2B20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2F2B20"/>
                </a:solidFill>
                <a:latin typeface="Calibri"/>
                <a:cs typeface="Calibri"/>
              </a:rPr>
              <a:t>texting</a:t>
            </a:r>
            <a:r>
              <a:rPr sz="2000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F2B20"/>
                </a:solidFill>
                <a:latin typeface="Calibri"/>
                <a:cs typeface="Calibri"/>
              </a:rPr>
              <a:t>violation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200" b="1" spc="-5" dirty="0">
                <a:solidFill>
                  <a:srgbClr val="2F2B20"/>
                </a:solidFill>
                <a:latin typeface="Calibri"/>
                <a:cs typeface="Calibri"/>
              </a:rPr>
              <a:t>School</a:t>
            </a:r>
            <a:r>
              <a:rPr sz="2200" b="1" spc="10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F2B20"/>
                </a:solidFill>
                <a:latin typeface="Calibri"/>
                <a:cs typeface="Calibri"/>
              </a:rPr>
              <a:t>Buses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Hand held and hands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free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prohibited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b="1" spc="-10" dirty="0">
                <a:solidFill>
                  <a:srgbClr val="2F2B20"/>
                </a:solidFill>
                <a:latin typeface="Calibri"/>
                <a:cs typeface="Calibri"/>
              </a:rPr>
              <a:t>Others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No</a:t>
            </a:r>
            <a:r>
              <a:rPr sz="2200" spc="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texting</a:t>
            </a:r>
            <a:endParaRPr sz="2200">
              <a:latin typeface="Calibri"/>
              <a:cs typeface="Calibri"/>
            </a:endParaRPr>
          </a:p>
          <a:p>
            <a:pPr marL="241300" marR="2700020" indent="-241300">
              <a:lnSpc>
                <a:spcPct val="120000"/>
              </a:lnSpc>
              <a:buClr>
                <a:srgbClr val="A9A57C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Hand held and hands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free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prohibited 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For novice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drivers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132" y="3362834"/>
            <a:ext cx="2832581" cy="2735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243205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E</a:t>
            </a:r>
            <a:r>
              <a:rPr spc="-105" dirty="0"/>
              <a:t>d</a:t>
            </a:r>
            <a:r>
              <a:rPr spc="-95" dirty="0"/>
              <a:t>u</a:t>
            </a:r>
            <a:r>
              <a:rPr spc="-100" dirty="0"/>
              <a:t>c</a:t>
            </a:r>
            <a:r>
              <a:rPr spc="-105" dirty="0"/>
              <a:t>a</a:t>
            </a:r>
            <a:r>
              <a:rPr spc="-100" dirty="0"/>
              <a:t>t</a:t>
            </a:r>
            <a:r>
              <a:rPr spc="-110" dirty="0"/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16455"/>
            <a:ext cx="64014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The best </a:t>
            </a:r>
            <a:r>
              <a:rPr sz="2200" spc="-25" dirty="0">
                <a:solidFill>
                  <a:srgbClr val="2F2B20"/>
                </a:solidFill>
                <a:latin typeface="Calibri"/>
                <a:cs typeface="Calibri"/>
              </a:rPr>
              <a:t>way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end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distracted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driving is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educate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all 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Americans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about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the danger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it</a:t>
            </a:r>
            <a:r>
              <a:rPr sz="2200" spc="50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poses.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Picture 3" descr="INTERNATIONAL DAY FOR TOLERANCE: NOVEMBER 16, 2013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" y="2514600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304800"/>
            <a:ext cx="800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How much does texting and driving cost?</a:t>
            </a:r>
          </a:p>
          <a:p>
            <a:endParaRPr lang="en-US" sz="3600" i="1" dirty="0"/>
          </a:p>
          <a:p>
            <a:endParaRPr lang="en-US" sz="3600" dirty="0"/>
          </a:p>
          <a:p>
            <a:r>
              <a:rPr lang="en-US" sz="3600" dirty="0"/>
              <a:t>Violation of the law is a misdemeanor, punishable by a fine of $25 for a first offense, $50 for a second offense, and $75 for a third offense. The penalty for a first offense for violating the texting law is a fine of $20 to </a:t>
            </a:r>
            <a:r>
              <a:rPr lang="en-US" sz="3600" dirty="0">
                <a:solidFill>
                  <a:srgbClr val="FF0000"/>
                </a:solidFill>
              </a:rPr>
              <a:t>$400 </a:t>
            </a:r>
            <a:r>
              <a:rPr lang="en-US" sz="3600" dirty="0"/>
              <a:t>and up to four points on the driving record of the offender.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How much does the average accident cost?</a:t>
            </a:r>
          </a:p>
          <a:p>
            <a:endParaRPr lang="en-US" sz="2800" i="1" dirty="0"/>
          </a:p>
          <a:p>
            <a:r>
              <a:rPr lang="en-US" sz="2800" dirty="0"/>
              <a:t>Motor vehicle accident average costs: Average cost for each death in a motor vehicle accident: </a:t>
            </a:r>
            <a:r>
              <a:rPr lang="en-US" sz="2800" dirty="0">
                <a:solidFill>
                  <a:srgbClr val="FF0000"/>
                </a:solidFill>
              </a:rPr>
              <a:t>$1,130,000</a:t>
            </a:r>
            <a:r>
              <a:rPr lang="en-US" sz="2800" dirty="0"/>
              <a:t>. Average cost for each nonfatal disabling injury: </a:t>
            </a:r>
            <a:r>
              <a:rPr lang="en-US" sz="2800" dirty="0">
                <a:solidFill>
                  <a:srgbClr val="FF0000"/>
                </a:solidFill>
              </a:rPr>
              <a:t>$61,600</a:t>
            </a:r>
            <a:r>
              <a:rPr lang="en-US" sz="2800" dirty="0"/>
              <a:t>. Average cost for each property damage crash (includes non-disabling injuries): </a:t>
            </a:r>
            <a:r>
              <a:rPr lang="en-US" sz="2800" dirty="0">
                <a:solidFill>
                  <a:srgbClr val="FF0000"/>
                </a:solidFill>
              </a:rPr>
              <a:t>$7,500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200" y="3505200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Can you go to jail for texting and driving?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4582419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Anyone convicted of texting and driving who causes serious injury or death to others faces a fine of up to $4,000 and as long as </a:t>
            </a:r>
            <a:r>
              <a:rPr lang="en-US" sz="3200" dirty="0">
                <a:solidFill>
                  <a:srgbClr val="FF0000"/>
                </a:solidFill>
              </a:rPr>
              <a:t>one year in jail</a:t>
            </a:r>
            <a:r>
              <a:rPr lang="en-US" sz="3200" dirty="0"/>
              <a:t>.                 As of Aug 31, 2017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1E30-B5DB-769C-F674-9269587C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88060-A60A-A9D8-01E7-C2A7CE564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Distracted Driving: Calls Kill">
            <a:hlinkClick r:id="" action="ppaction://media"/>
            <a:extLst>
              <a:ext uri="{FF2B5EF4-FFF2-40B4-BE49-F238E27FC236}">
                <a16:creationId xmlns:a16="http://schemas.microsoft.com/office/drawing/2014/main" id="{3ACB1603-DEA5-C14F-3770-AE321DB259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90600"/>
            <a:ext cx="917097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426148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More</a:t>
            </a:r>
            <a:r>
              <a:rPr spc="-235" dirty="0"/>
              <a:t> </a:t>
            </a:r>
            <a:r>
              <a:rPr spc="-110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548789"/>
            <a:ext cx="3714750" cy="8305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u="heavy" spc="-15" dirty="0">
                <a:solidFill>
                  <a:srgbClr val="D25814"/>
                </a:solidFill>
                <a:uFill>
                  <a:solidFill>
                    <a:srgbClr val="D25814"/>
                  </a:solidFill>
                </a:uFill>
                <a:latin typeface="Calibri"/>
                <a:cs typeface="Calibri"/>
                <a:hlinkClick r:id="rId2"/>
              </a:rPr>
              <a:t>www.distraction.gov/teens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u="heavy" spc="-10" dirty="0">
                <a:solidFill>
                  <a:srgbClr val="D25814"/>
                </a:solidFill>
                <a:uFill>
                  <a:solidFill>
                    <a:srgbClr val="D25814"/>
                  </a:solidFill>
                </a:uFill>
                <a:latin typeface="Calibri"/>
                <a:cs typeface="Calibri"/>
                <a:hlinkClick r:id="rId3"/>
              </a:rPr>
              <a:t>http://www.drivesmartva.org/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3886200"/>
            <a:ext cx="3041446" cy="1825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7905" y="3892118"/>
            <a:ext cx="2362187" cy="1972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2395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548987"/>
            <a:ext cx="7071359" cy="14046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What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is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DISTRACTED</a:t>
            </a:r>
            <a:r>
              <a:rPr sz="2200" spc="40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DRIVING?</a:t>
            </a:r>
            <a:endParaRPr sz="2200">
              <a:latin typeface="Calibri"/>
              <a:cs typeface="Calibri"/>
            </a:endParaRPr>
          </a:p>
          <a:p>
            <a:pPr marL="537845" marR="5080" lvl="1" indent="-228600">
              <a:lnSpc>
                <a:spcPct val="100000"/>
              </a:lnSpc>
              <a:spcBef>
                <a:spcPts val="490"/>
              </a:spcBef>
              <a:buClr>
                <a:srgbClr val="9CBEBD"/>
              </a:buClr>
              <a:buFont typeface="Arial"/>
              <a:buChar char="•"/>
              <a:tabLst>
                <a:tab pos="537845" algn="l"/>
                <a:tab pos="538480" algn="l"/>
              </a:tabLst>
            </a:pPr>
            <a:r>
              <a:rPr sz="2000" spc="-10" dirty="0">
                <a:solidFill>
                  <a:srgbClr val="2F2B20"/>
                </a:solidFill>
                <a:latin typeface="Calibri"/>
                <a:cs typeface="Calibri"/>
              </a:rPr>
              <a:t>Distracted </a:t>
            </a:r>
            <a:r>
              <a:rPr sz="2000" spc="-5" dirty="0">
                <a:solidFill>
                  <a:srgbClr val="2F2B20"/>
                </a:solidFill>
                <a:latin typeface="Calibri"/>
                <a:cs typeface="Calibri"/>
              </a:rPr>
              <a:t>driving is </a:t>
            </a:r>
            <a:r>
              <a:rPr sz="2000" spc="-10" dirty="0">
                <a:solidFill>
                  <a:srgbClr val="2F2B20"/>
                </a:solidFill>
                <a:latin typeface="Calibri"/>
                <a:cs typeface="Calibri"/>
              </a:rPr>
              <a:t>any </a:t>
            </a:r>
            <a:r>
              <a:rPr sz="2000" spc="-5" dirty="0">
                <a:solidFill>
                  <a:srgbClr val="2F2B20"/>
                </a:solidFill>
                <a:latin typeface="Calibri"/>
                <a:cs typeface="Calibri"/>
              </a:rPr>
              <a:t>activity that could </a:t>
            </a:r>
            <a:r>
              <a:rPr sz="2000" spc="-10" dirty="0">
                <a:solidFill>
                  <a:srgbClr val="2F2B20"/>
                </a:solidFill>
                <a:latin typeface="Calibri"/>
                <a:cs typeface="Calibri"/>
              </a:rPr>
              <a:t>divert </a:t>
            </a:r>
            <a:r>
              <a:rPr sz="2000" dirty="0">
                <a:solidFill>
                  <a:srgbClr val="2F2B20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2F2B20"/>
                </a:solidFill>
                <a:latin typeface="Calibri"/>
                <a:cs typeface="Calibri"/>
              </a:rPr>
              <a:t>person's  </a:t>
            </a:r>
            <a:r>
              <a:rPr sz="2000" spc="-15" dirty="0">
                <a:solidFill>
                  <a:srgbClr val="2F2B20"/>
                </a:solidFill>
                <a:latin typeface="Calibri"/>
                <a:cs typeface="Calibri"/>
              </a:rPr>
              <a:t>attention </a:t>
            </a:r>
            <a:r>
              <a:rPr sz="2000" spc="-20" dirty="0">
                <a:solidFill>
                  <a:srgbClr val="2F2B20"/>
                </a:solidFill>
                <a:latin typeface="Calibri"/>
                <a:cs typeface="Calibri"/>
              </a:rPr>
              <a:t>away </a:t>
            </a:r>
            <a:r>
              <a:rPr sz="2000" spc="-15" dirty="0">
                <a:solidFill>
                  <a:srgbClr val="2F2B20"/>
                </a:solidFill>
                <a:latin typeface="Calibri"/>
                <a:cs typeface="Calibri"/>
              </a:rPr>
              <a:t>from </a:t>
            </a:r>
            <a:r>
              <a:rPr sz="2000" dirty="0">
                <a:solidFill>
                  <a:srgbClr val="2F2B20"/>
                </a:solidFill>
                <a:latin typeface="Calibri"/>
                <a:cs typeface="Calibri"/>
              </a:rPr>
              <a:t>the primary </a:t>
            </a:r>
            <a:r>
              <a:rPr sz="2000" spc="-10" dirty="0">
                <a:solidFill>
                  <a:srgbClr val="2F2B20"/>
                </a:solidFill>
                <a:latin typeface="Calibri"/>
                <a:cs typeface="Calibri"/>
              </a:rPr>
              <a:t>task </a:t>
            </a:r>
            <a:r>
              <a:rPr sz="2000" spc="-5" dirty="0">
                <a:solidFill>
                  <a:srgbClr val="2F2B20"/>
                </a:solidFill>
                <a:latin typeface="Calibri"/>
                <a:cs typeface="Calibri"/>
              </a:rPr>
              <a:t>of driving. All </a:t>
            </a:r>
            <a:r>
              <a:rPr sz="2000" spc="-10" dirty="0">
                <a:solidFill>
                  <a:srgbClr val="2F2B20"/>
                </a:solidFill>
                <a:latin typeface="Calibri"/>
                <a:cs typeface="Calibri"/>
              </a:rPr>
              <a:t>distractions  </a:t>
            </a:r>
            <a:r>
              <a:rPr sz="2000" spc="-5" dirty="0">
                <a:solidFill>
                  <a:srgbClr val="2F2B20"/>
                </a:solidFill>
                <a:latin typeface="Calibri"/>
                <a:cs typeface="Calibri"/>
              </a:rPr>
              <a:t>endanger </a:t>
            </a:r>
            <a:r>
              <a:rPr sz="2000" spc="-30" dirty="0">
                <a:solidFill>
                  <a:srgbClr val="2F2B20"/>
                </a:solidFill>
                <a:latin typeface="Calibri"/>
                <a:cs typeface="Calibri"/>
              </a:rPr>
              <a:t>driver, </a:t>
            </a:r>
            <a:r>
              <a:rPr sz="2000" spc="-20" dirty="0">
                <a:solidFill>
                  <a:srgbClr val="2F2B20"/>
                </a:solidFill>
                <a:latin typeface="Calibri"/>
                <a:cs typeface="Calibri"/>
              </a:rPr>
              <a:t>passenger, </a:t>
            </a:r>
            <a:r>
              <a:rPr sz="2000" dirty="0">
                <a:solidFill>
                  <a:srgbClr val="2F2B20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2F2B20"/>
                </a:solidFill>
                <a:latin typeface="Calibri"/>
                <a:cs typeface="Calibri"/>
              </a:rPr>
              <a:t>bystander</a:t>
            </a:r>
            <a:r>
              <a:rPr sz="2000" spc="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2F2B20"/>
                </a:solidFill>
                <a:latin typeface="Calibri"/>
                <a:cs typeface="Calibri"/>
              </a:rPr>
              <a:t>safety.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24200"/>
            <a:ext cx="5486400" cy="33535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14509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0" dirty="0"/>
              <a:t>T</a:t>
            </a:r>
            <a:r>
              <a:rPr spc="-105" dirty="0"/>
              <a:t>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548789"/>
            <a:ext cx="5073015" cy="364680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40" dirty="0">
                <a:solidFill>
                  <a:srgbClr val="2F2B20"/>
                </a:solidFill>
                <a:latin typeface="Calibri"/>
                <a:cs typeface="Calibri"/>
              </a:rPr>
              <a:t>Texting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Using a cell phone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or</a:t>
            </a:r>
            <a:r>
              <a:rPr sz="2200" spc="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smartphone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Eating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and</a:t>
            </a:r>
            <a:r>
              <a:rPr sz="2200" spc="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drinking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30" dirty="0">
                <a:solidFill>
                  <a:srgbClr val="2F2B20"/>
                </a:solidFill>
                <a:latin typeface="Calibri"/>
                <a:cs typeface="Calibri"/>
              </a:rPr>
              <a:t>Talking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to</a:t>
            </a:r>
            <a:r>
              <a:rPr sz="2200" spc="3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passengers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Grooming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Reading,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including</a:t>
            </a:r>
            <a:r>
              <a:rPr sz="2200" spc="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maps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Using a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navigation </a:t>
            </a:r>
            <a:r>
              <a:rPr sz="2200" spc="-25" dirty="0">
                <a:solidFill>
                  <a:srgbClr val="2F2B20"/>
                </a:solidFill>
                <a:latin typeface="Calibri"/>
                <a:cs typeface="Calibri"/>
              </a:rPr>
              <a:t>system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Watching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</a:t>
            </a:r>
            <a:r>
              <a:rPr sz="2200" spc="1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video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Adjusting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radio,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CD </a:t>
            </a:r>
            <a:r>
              <a:rPr sz="2200" spc="-40" dirty="0">
                <a:solidFill>
                  <a:srgbClr val="2F2B20"/>
                </a:solidFill>
                <a:latin typeface="Calibri"/>
                <a:cs typeface="Calibri"/>
              </a:rPr>
              <a:t>player,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MP3</a:t>
            </a:r>
            <a:r>
              <a:rPr sz="2200" spc="20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player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88C6-AE88-8BC6-A042-8CBD86C7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4EC86-C626-32AB-685B-73607F151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Mythbusters - Cell Phones Vs. Drunk Driving - 2 of 3">
            <a:hlinkClick r:id="" action="ppaction://media"/>
            <a:extLst>
              <a:ext uri="{FF2B5EF4-FFF2-40B4-BE49-F238E27FC236}">
                <a16:creationId xmlns:a16="http://schemas.microsoft.com/office/drawing/2014/main" id="{D65804F8-BB33-2C20-63B9-8B960D21F3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125031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F</a:t>
            </a:r>
            <a:r>
              <a:rPr spc="-105" dirty="0"/>
              <a:t>a</a:t>
            </a:r>
            <a:r>
              <a:rPr spc="-100" dirty="0"/>
              <a:t>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16455"/>
            <a:ext cx="7114540" cy="176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208915" indent="-228600" algn="just">
              <a:lnSpc>
                <a:spcPct val="100000"/>
              </a:lnSpc>
              <a:spcBef>
                <a:spcPts val="95"/>
              </a:spcBef>
              <a:buClr>
                <a:srgbClr val="A9A57C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The number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people killed in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distraction-affected crashes  was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3,328 in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2012</a:t>
            </a:r>
            <a:endParaRPr sz="2200">
              <a:latin typeface="Calibri"/>
              <a:cs typeface="Calibri"/>
            </a:endParaRPr>
          </a:p>
          <a:p>
            <a:pPr marL="240665" marR="5080" indent="-228600" algn="just">
              <a:lnSpc>
                <a:spcPct val="100000"/>
              </a:lnSpc>
              <a:spcBef>
                <a:spcPts val="530"/>
              </a:spcBef>
              <a:buClr>
                <a:srgbClr val="A9A57C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An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estimated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421,000 people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were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injured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motor vehicle 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crashes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involving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distracted </a:t>
            </a:r>
            <a:r>
              <a:rPr sz="2200" spc="-35" dirty="0">
                <a:solidFill>
                  <a:srgbClr val="2F2B20"/>
                </a:solidFill>
                <a:latin typeface="Calibri"/>
                <a:cs typeface="Calibri"/>
              </a:rPr>
              <a:t>driver,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this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was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nine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percent 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increase from the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estimated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387,000 people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injured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in</a:t>
            </a:r>
            <a:r>
              <a:rPr sz="2200" spc="6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2011.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125031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F</a:t>
            </a:r>
            <a:r>
              <a:rPr spc="-105" dirty="0"/>
              <a:t>a</a:t>
            </a:r>
            <a:r>
              <a:rPr spc="-100" dirty="0"/>
              <a:t>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94117"/>
            <a:ext cx="7348855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10%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all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drivers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under the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age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20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involved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in </a:t>
            </a:r>
            <a:r>
              <a:rPr sz="2200" spc="-25" dirty="0">
                <a:solidFill>
                  <a:srgbClr val="2F2B20"/>
                </a:solidFill>
                <a:latin typeface="Calibri"/>
                <a:cs typeface="Calibri"/>
              </a:rPr>
              <a:t>fatal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crashes 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were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reported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as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distracted at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the time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crash.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This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age 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group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has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largest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proportion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drivers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who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were 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distracted.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5" name="mdS6Mb6oAi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2560517"/>
            <a:ext cx="7696200" cy="40688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125031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F</a:t>
            </a:r>
            <a:r>
              <a:rPr spc="-105" dirty="0"/>
              <a:t>a</a:t>
            </a:r>
            <a:r>
              <a:rPr spc="-100" dirty="0"/>
              <a:t>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16455"/>
            <a:ext cx="7069455" cy="1701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quarter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teens respond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text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message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once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or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more  every time they drive.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20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percent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teens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and 10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percent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of 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parents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admit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that they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have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extended,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multi-message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text 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conversations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while driving.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(University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Michigan 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Transportation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Research</a:t>
            </a:r>
            <a:r>
              <a:rPr sz="2200" spc="10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Institute)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1254" y="3663419"/>
            <a:ext cx="3200390" cy="2129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677"/>
            <a:ext cx="125031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F</a:t>
            </a:r>
            <a:r>
              <a:rPr spc="-105" dirty="0"/>
              <a:t>a</a:t>
            </a:r>
            <a:r>
              <a:rPr spc="-100" dirty="0"/>
              <a:t>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16455"/>
            <a:ext cx="7237730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A9A57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35" dirty="0">
                <a:solidFill>
                  <a:srgbClr val="2F2B20"/>
                </a:solidFill>
                <a:latin typeface="Calibri"/>
                <a:cs typeface="Calibri"/>
              </a:rPr>
              <a:t>At </a:t>
            </a:r>
            <a:r>
              <a:rPr sz="2200" spc="-20" dirty="0">
                <a:solidFill>
                  <a:srgbClr val="2F2B20"/>
                </a:solidFill>
                <a:latin typeface="Calibri"/>
                <a:cs typeface="Calibri"/>
              </a:rPr>
              <a:t>any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given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daylight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moment across America,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approximately 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660,000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drivers are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using cell phones </a:t>
            </a:r>
            <a:r>
              <a:rPr sz="2200" dirty="0">
                <a:solidFill>
                  <a:srgbClr val="2F2B20"/>
                </a:solidFill>
                <a:latin typeface="Calibri"/>
                <a:cs typeface="Calibri"/>
              </a:rPr>
              <a:t>or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manipulating  electronic devices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while driving, a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number that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has held  </a:t>
            </a:r>
            <a:r>
              <a:rPr sz="2200" spc="-15" dirty="0">
                <a:solidFill>
                  <a:srgbClr val="2F2B20"/>
                </a:solidFill>
                <a:latin typeface="Calibri"/>
                <a:cs typeface="Calibri"/>
              </a:rPr>
              <a:t>steady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since 2010. (National </a:t>
            </a:r>
            <a:r>
              <a:rPr sz="2200" spc="-10" dirty="0">
                <a:solidFill>
                  <a:srgbClr val="2F2B20"/>
                </a:solidFill>
                <a:latin typeface="Calibri"/>
                <a:cs typeface="Calibri"/>
              </a:rPr>
              <a:t>Occupant Protection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Use</a:t>
            </a:r>
            <a:r>
              <a:rPr sz="2200" spc="25" dirty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F2B20"/>
                </a:solidFill>
                <a:latin typeface="Calibri"/>
                <a:cs typeface="Calibri"/>
              </a:rPr>
              <a:t>Survey)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24162" y="3586162"/>
            <a:ext cx="2333624" cy="1962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647</Words>
  <Application>Microsoft Office PowerPoint</Application>
  <PresentationFormat>On-screen Show (4:3)</PresentationFormat>
  <Paragraphs>65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Office Theme</vt:lpstr>
      <vt:lpstr>PowerPoint Presentation</vt:lpstr>
      <vt:lpstr>Education</vt:lpstr>
      <vt:lpstr>Definition</vt:lpstr>
      <vt:lpstr>Types</vt:lpstr>
      <vt:lpstr>PowerPoint Presentation</vt:lpstr>
      <vt:lpstr>Facts</vt:lpstr>
      <vt:lpstr>Facts</vt:lpstr>
      <vt:lpstr>Facts</vt:lpstr>
      <vt:lpstr>Facts</vt:lpstr>
      <vt:lpstr>Facts</vt:lpstr>
      <vt:lpstr>Maze Activity</vt:lpstr>
      <vt:lpstr>PowerPoint Presentation</vt:lpstr>
      <vt:lpstr>It Will Only Take 5 Seconds….</vt:lpstr>
      <vt:lpstr>Increased Risk</vt:lpstr>
      <vt:lpstr>PowerPoint Presentation</vt:lpstr>
      <vt:lpstr>Text Messaging</vt:lpstr>
      <vt:lpstr>Justification</vt:lpstr>
      <vt:lpstr>State Laws</vt:lpstr>
      <vt:lpstr>Virginia Laws</vt:lpstr>
      <vt:lpstr>PowerPoint Presentation</vt:lpstr>
      <vt:lpstr>PowerPoint Presentation</vt:lpstr>
      <vt:lpstr>PowerPoint Presentation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Mark</dc:creator>
  <cp:lastModifiedBy>Vandevender, Nicola</cp:lastModifiedBy>
  <cp:revision>12</cp:revision>
  <dcterms:created xsi:type="dcterms:W3CDTF">2019-10-22T13:27:18Z</dcterms:created>
  <dcterms:modified xsi:type="dcterms:W3CDTF">2023-03-03T19:07:31Z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2014-05-20T00:00:00Z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2019-10-22T00:00:00Z</vt:filetime>
  </property>
</Properties>
</file>